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7" autoAdjust="0"/>
    <p:restoredTop sz="94660"/>
  </p:normalViewPr>
  <p:slideViewPr>
    <p:cSldViewPr snapToGrid="0">
      <p:cViewPr>
        <p:scale>
          <a:sx n="118" d="100"/>
          <a:sy n="118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F45-EBEA-4F2B-9D39-46D260CE165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F02D-115C-4651-A2F7-D3C8BBED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8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F45-EBEA-4F2B-9D39-46D260CE165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F02D-115C-4651-A2F7-D3C8BBED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3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F45-EBEA-4F2B-9D39-46D260CE165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F02D-115C-4651-A2F7-D3C8BBED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5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F45-EBEA-4F2B-9D39-46D260CE165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F02D-115C-4651-A2F7-D3C8BBED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F45-EBEA-4F2B-9D39-46D260CE165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F02D-115C-4651-A2F7-D3C8BBED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96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F45-EBEA-4F2B-9D39-46D260CE165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F02D-115C-4651-A2F7-D3C8BBED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0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F45-EBEA-4F2B-9D39-46D260CE165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F02D-115C-4651-A2F7-D3C8BBED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F45-EBEA-4F2B-9D39-46D260CE165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F02D-115C-4651-A2F7-D3C8BBED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3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F45-EBEA-4F2B-9D39-46D260CE165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F02D-115C-4651-A2F7-D3C8BBED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9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F45-EBEA-4F2B-9D39-46D260CE165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F02D-115C-4651-A2F7-D3C8BBED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0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CF45-EBEA-4F2B-9D39-46D260CE165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F02D-115C-4651-A2F7-D3C8BBED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6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5CF45-EBEA-4F2B-9D39-46D260CE1652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5F02D-115C-4651-A2F7-D3C8BBEDF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4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Pivot Tables </a:t>
            </a:r>
            <a:br>
              <a:rPr lang="en-US" dirty="0" smtClean="0"/>
            </a:br>
            <a:r>
              <a:rPr lang="en-US" dirty="0" smtClean="0"/>
              <a:t>and Hypothesis Tests</a:t>
            </a:r>
            <a:br>
              <a:rPr lang="en-US" dirty="0" smtClean="0"/>
            </a:br>
            <a:r>
              <a:rPr lang="en-US" dirty="0" smtClean="0"/>
              <a:t>Day 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 207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165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your pivot table to help you check your counts for the “low birth weight” and “smoking” relationship.</a:t>
            </a:r>
          </a:p>
          <a:p>
            <a:r>
              <a:rPr lang="en-US" dirty="0" smtClean="0"/>
              <a:t>Then download the </a:t>
            </a:r>
            <a:r>
              <a:rPr lang="en-US" dirty="0" err="1" smtClean="0"/>
              <a:t>OKCupid</a:t>
            </a:r>
            <a:r>
              <a:rPr lang="en-US" dirty="0" smtClean="0"/>
              <a:t> data set and build a pivot table using any two attributes you like.</a:t>
            </a:r>
          </a:p>
          <a:p>
            <a:r>
              <a:rPr lang="en-US" dirty="0" smtClean="0"/>
              <a:t>Worksheet to practice with Pivot tables.  Submit this at the end of class today.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901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 Tables and Hypothesis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working with data in spreadsheet form, we need to summarize things like</a:t>
            </a:r>
          </a:p>
          <a:p>
            <a:r>
              <a:rPr lang="en-US" dirty="0"/>
              <a:t>a)  How many people fall into category A or category B?</a:t>
            </a:r>
          </a:p>
          <a:p>
            <a:r>
              <a:rPr lang="en-US" dirty="0"/>
              <a:t>b)  Of the people in category A, how many also fall into category C?</a:t>
            </a:r>
          </a:p>
          <a:p>
            <a:r>
              <a:rPr lang="en-US" dirty="0"/>
              <a:t>c)  What is the average height/weight/income/etc. of people in category A vs. category B?</a:t>
            </a:r>
          </a:p>
          <a:p>
            <a:pPr marL="0" indent="0">
              <a:buNone/>
            </a:pPr>
            <a:r>
              <a:rPr lang="en-US" dirty="0" smtClean="0"/>
              <a:t>Pivot </a:t>
            </a:r>
            <a:r>
              <a:rPr lang="en-US" dirty="0"/>
              <a:t>tables are a </a:t>
            </a:r>
            <a:r>
              <a:rPr lang="en-US" dirty="0" smtClean="0"/>
              <a:t>built-in </a:t>
            </a:r>
            <a:r>
              <a:rPr lang="en-US" dirty="0"/>
              <a:t>Excel tool that can help us do this faster and with less error.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2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a pivot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15643" cy="4351338"/>
          </a:xfrm>
        </p:spPr>
        <p:txBody>
          <a:bodyPr/>
          <a:lstStyle/>
          <a:p>
            <a:r>
              <a:rPr lang="en-US" dirty="0"/>
              <a:t>Example 1: Download a fresh copy of the </a:t>
            </a:r>
            <a:r>
              <a:rPr lang="en-US" dirty="0" err="1"/>
              <a:t>babysmoke</a:t>
            </a:r>
            <a:r>
              <a:rPr lang="en-US" dirty="0"/>
              <a:t> data.</a:t>
            </a:r>
          </a:p>
          <a:p>
            <a:r>
              <a:rPr lang="en-US" dirty="0"/>
              <a:t>While clicking anywhere in the data set, go to </a:t>
            </a:r>
            <a:r>
              <a:rPr lang="en-US" b="1" dirty="0"/>
              <a:t>Insert</a:t>
            </a:r>
            <a:r>
              <a:rPr lang="en-US" dirty="0"/>
              <a:t> -&gt; </a:t>
            </a:r>
            <a:r>
              <a:rPr lang="en-US" b="1" dirty="0"/>
              <a:t>PivotTable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890" y="1162844"/>
            <a:ext cx="4185195" cy="5531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6663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Pivot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36029" cy="4351338"/>
          </a:xfrm>
        </p:spPr>
        <p:txBody>
          <a:bodyPr/>
          <a:lstStyle/>
          <a:p>
            <a:r>
              <a:rPr lang="en-US" dirty="0"/>
              <a:t>Check that the table/range looks appropriate.  </a:t>
            </a:r>
            <a:r>
              <a:rPr lang="en-US" dirty="0" smtClean="0"/>
              <a:t> Change if necessary</a:t>
            </a:r>
          </a:p>
          <a:p>
            <a:r>
              <a:rPr lang="en-US" dirty="0" smtClean="0"/>
              <a:t>Then </a:t>
            </a:r>
            <a:r>
              <a:rPr lang="en-US" dirty="0"/>
              <a:t>either select “New Worksheet” or “Existing Worksheet” to pick a location for you table.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0171" y="1159329"/>
            <a:ext cx="6000501" cy="53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2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128" y="0"/>
            <a:ext cx="71165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824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346371" cy="10969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Choose attributes – Think about the context logically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871" y="3657600"/>
            <a:ext cx="6368143" cy="3074535"/>
          </a:xfrm>
        </p:spPr>
        <p:txBody>
          <a:bodyPr/>
          <a:lstStyle/>
          <a:p>
            <a:r>
              <a:rPr lang="en-US" dirty="0" smtClean="0"/>
              <a:t>Add mature to the column space</a:t>
            </a:r>
          </a:p>
          <a:p>
            <a:r>
              <a:rPr lang="en-US" dirty="0" smtClean="0"/>
              <a:t>Add </a:t>
            </a:r>
            <a:r>
              <a:rPr lang="en-US" dirty="0" err="1" smtClean="0"/>
              <a:t>premie</a:t>
            </a:r>
            <a:r>
              <a:rPr lang="en-US" dirty="0" smtClean="0"/>
              <a:t> to the row space</a:t>
            </a:r>
          </a:p>
          <a:p>
            <a:r>
              <a:rPr lang="en-US" dirty="0" smtClean="0"/>
              <a:t>Add </a:t>
            </a:r>
            <a:r>
              <a:rPr lang="en-US" dirty="0" err="1" smtClean="0"/>
              <a:t>premie</a:t>
            </a:r>
            <a:r>
              <a:rPr lang="en-US" dirty="0" smtClean="0"/>
              <a:t> (or mature) to the values space and make sure it is set as “count” rather than sum or average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57" y="1470671"/>
            <a:ext cx="6183046" cy="19832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8932" y="-1"/>
            <a:ext cx="3771940" cy="6907827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9862457" y="4623367"/>
            <a:ext cx="1289958" cy="5715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39754" y="5837124"/>
            <a:ext cx="1289958" cy="5715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074651" y="5765596"/>
            <a:ext cx="1289958" cy="5715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00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346371" cy="10969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Choose attributes – Think about the context logically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871" y="3657600"/>
            <a:ext cx="6368143" cy="3074535"/>
          </a:xfrm>
        </p:spPr>
        <p:txBody>
          <a:bodyPr/>
          <a:lstStyle/>
          <a:p>
            <a:r>
              <a:rPr lang="en-US" dirty="0" smtClean="0"/>
              <a:t>Add mature to the column space</a:t>
            </a:r>
          </a:p>
          <a:p>
            <a:r>
              <a:rPr lang="en-US" dirty="0" smtClean="0"/>
              <a:t>Add </a:t>
            </a:r>
            <a:r>
              <a:rPr lang="en-US" dirty="0" err="1" smtClean="0"/>
              <a:t>premie</a:t>
            </a:r>
            <a:r>
              <a:rPr lang="en-US" dirty="0" smtClean="0"/>
              <a:t> to the row space</a:t>
            </a:r>
          </a:p>
          <a:p>
            <a:r>
              <a:rPr lang="en-US" dirty="0" smtClean="0"/>
              <a:t>Add </a:t>
            </a:r>
            <a:r>
              <a:rPr lang="en-US" dirty="0" err="1" smtClean="0"/>
              <a:t>premie</a:t>
            </a:r>
            <a:r>
              <a:rPr lang="en-US" dirty="0" smtClean="0"/>
              <a:t> (or mature) to the values space and </a:t>
            </a:r>
            <a:r>
              <a:rPr lang="en-US" dirty="0" smtClean="0">
                <a:solidFill>
                  <a:srgbClr val="FF0000"/>
                </a:solidFill>
              </a:rPr>
              <a:t>make sure it is set as “count” rather than sum or average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99" y="1470672"/>
            <a:ext cx="6183046" cy="19832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8932" y="-1"/>
            <a:ext cx="3771940" cy="69078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3463" y="1524548"/>
            <a:ext cx="3547539" cy="3858727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cxnSp>
        <p:nvCxnSpPr>
          <p:cNvPr id="7" name="Straight Connector 6"/>
          <p:cNvCxnSpPr/>
          <p:nvPr/>
        </p:nvCxnSpPr>
        <p:spPr>
          <a:xfrm>
            <a:off x="7663463" y="5502729"/>
            <a:ext cx="2321439" cy="66947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274820" y="5383275"/>
            <a:ext cx="483851" cy="7889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70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346371" cy="10969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Choose attributes – Think about the context logically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871" y="3657600"/>
            <a:ext cx="6572250" cy="3074535"/>
          </a:xfrm>
        </p:spPr>
        <p:txBody>
          <a:bodyPr>
            <a:normAutofit/>
          </a:bodyPr>
          <a:lstStyle/>
          <a:p>
            <a:r>
              <a:rPr lang="en-US" dirty="0" smtClean="0"/>
              <a:t>Add mature to the column space</a:t>
            </a:r>
          </a:p>
          <a:p>
            <a:r>
              <a:rPr lang="en-US" dirty="0" smtClean="0"/>
              <a:t>Add </a:t>
            </a:r>
            <a:r>
              <a:rPr lang="en-US" dirty="0" err="1" smtClean="0"/>
              <a:t>premie</a:t>
            </a:r>
            <a:r>
              <a:rPr lang="en-US" dirty="0" smtClean="0"/>
              <a:t> to the row space</a:t>
            </a:r>
          </a:p>
          <a:p>
            <a:r>
              <a:rPr lang="en-US" dirty="0" smtClean="0"/>
              <a:t>Add </a:t>
            </a:r>
            <a:r>
              <a:rPr lang="en-US" dirty="0" err="1" smtClean="0"/>
              <a:t>premie</a:t>
            </a:r>
            <a:r>
              <a:rPr lang="en-US" dirty="0" smtClean="0"/>
              <a:t> (or mature) to the values space and make sure it is set as “count” rather than sum or average</a:t>
            </a:r>
          </a:p>
          <a:p>
            <a:r>
              <a:rPr lang="en-US" dirty="0" smtClean="0"/>
              <a:t>Alter Row Labels to remove NA, if needed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99" y="1470672"/>
            <a:ext cx="6183046" cy="19832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8932" y="-1"/>
            <a:ext cx="3771940" cy="690782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40871" y="1812471"/>
            <a:ext cx="1289958" cy="571500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3463" y="1524548"/>
            <a:ext cx="3547539" cy="3858727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cxnSp>
        <p:nvCxnSpPr>
          <p:cNvPr id="10" name="Straight Connector 9"/>
          <p:cNvCxnSpPr/>
          <p:nvPr/>
        </p:nvCxnSpPr>
        <p:spPr>
          <a:xfrm>
            <a:off x="7663463" y="5502729"/>
            <a:ext cx="2321439" cy="66947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274820" y="5383275"/>
            <a:ext cx="483851" cy="7889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056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your pivot table to help you check your counts for the “low birth weight” and “smoking” relationship.</a:t>
            </a:r>
          </a:p>
          <a:p>
            <a:r>
              <a:rPr lang="en-US" dirty="0" smtClean="0"/>
              <a:t>Then download the </a:t>
            </a:r>
            <a:r>
              <a:rPr lang="en-US" dirty="0" err="1" smtClean="0"/>
              <a:t>OKCupid</a:t>
            </a:r>
            <a:r>
              <a:rPr lang="en-US" dirty="0" smtClean="0"/>
              <a:t> data set and build a pivot table using any two attributes you like.</a:t>
            </a:r>
          </a:p>
        </p:txBody>
      </p:sp>
    </p:spTree>
    <p:extLst>
      <p:ext uri="{BB962C8B-B14F-4D97-AF65-F5344CB8AC3E}">
        <p14:creationId xmlns:p14="http://schemas.microsoft.com/office/powerpoint/2010/main" val="4184095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399</Words>
  <Application>Microsoft Office PowerPoint</Application>
  <PresentationFormat>Custom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Pivot Tables  and Hypothesis Tests Day 24</vt:lpstr>
      <vt:lpstr>Pivot Tables and Hypothesis Tests</vt:lpstr>
      <vt:lpstr>Starting a pivot table</vt:lpstr>
      <vt:lpstr>Creating a Pivot Table</vt:lpstr>
      <vt:lpstr>PowerPoint Presentation</vt:lpstr>
      <vt:lpstr>Choose attributes – Think about the context logically</vt:lpstr>
      <vt:lpstr>Choose attributes – Think about the context logically</vt:lpstr>
      <vt:lpstr>Choose attributes – Think about the context logically</vt:lpstr>
      <vt:lpstr>Your turn</vt:lpstr>
      <vt:lpstr>Your turn</vt:lpstr>
    </vt:vector>
  </TitlesOfParts>
  <Company>Carroll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JFasteen</dc:creator>
  <cp:lastModifiedBy>Cline, Kelly</cp:lastModifiedBy>
  <cp:revision>5</cp:revision>
  <dcterms:created xsi:type="dcterms:W3CDTF">2017-03-20T05:07:20Z</dcterms:created>
  <dcterms:modified xsi:type="dcterms:W3CDTF">2017-05-23T21:10:05Z</dcterms:modified>
</cp:coreProperties>
</file>